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00" autoAdjust="0"/>
    <p:restoredTop sz="90867" autoAdjust="0"/>
  </p:normalViewPr>
  <p:slideViewPr>
    <p:cSldViewPr snapToGrid="0">
      <p:cViewPr>
        <p:scale>
          <a:sx n="90" d="100"/>
          <a:sy n="90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0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A968-466B-40C3-8C8A-0E4A0DEC2F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46CA0-2855-4B08-92BB-835C80005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4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46CA0-2855-4B08-92BB-835C800050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18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34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uation&amp;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724042" y="990600"/>
            <a:ext cx="2743915" cy="5867400"/>
          </a:xfrm>
          <a:prstGeom prst="rect">
            <a:avLst/>
          </a:prstGeom>
          <a:gradFill>
            <a:gsLst>
              <a:gs pos="8000">
                <a:schemeClr val="bg1"/>
              </a:gs>
              <a:gs pos="38000">
                <a:schemeClr val="accent5">
                  <a:lumMod val="60000"/>
                  <a:lumOff val="40000"/>
                </a:schemeClr>
              </a:gs>
              <a:gs pos="58000">
                <a:schemeClr val="accent5">
                  <a:lumMod val="60000"/>
                  <a:lumOff val="40000"/>
                </a:schemeClr>
              </a:gs>
              <a:gs pos="97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508002" y="1143000"/>
            <a:ext cx="3606282" cy="5181600"/>
          </a:xfrm>
          <a:prstGeom prst="roundRect">
            <a:avLst>
              <a:gd name="adj" fmla="val 4839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90500" dist="38100" dir="8100000" sx="101000" sy="101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531951" y="304800"/>
            <a:ext cx="3582333" cy="6908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Situation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8153935" y="304800"/>
            <a:ext cx="3582333" cy="6908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Solution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8129987" y="1143000"/>
            <a:ext cx="3606282" cy="5181600"/>
          </a:xfrm>
          <a:prstGeom prst="roundRect">
            <a:avLst>
              <a:gd name="adj" fmla="val 4839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38100" dir="8100000" sx="101000" sy="101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5714900" y="381000"/>
            <a:ext cx="838418" cy="838200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Chevron 13"/>
          <p:cNvSpPr/>
          <p:nvPr userDrawn="1"/>
        </p:nvSpPr>
        <p:spPr>
          <a:xfrm>
            <a:off x="5028922" y="381000"/>
            <a:ext cx="838418" cy="838200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8100000" algn="t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Chevron 14"/>
          <p:cNvSpPr/>
          <p:nvPr userDrawn="1"/>
        </p:nvSpPr>
        <p:spPr>
          <a:xfrm>
            <a:off x="6400879" y="381000"/>
            <a:ext cx="838418" cy="838200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390" y="1447799"/>
            <a:ext cx="3277454" cy="4678365"/>
          </a:xfrm>
          <a:prstGeom prst="rect">
            <a:avLst/>
          </a:prstGeom>
        </p:spPr>
        <p:txBody>
          <a:bodyPr/>
          <a:lstStyle>
            <a:lvl1pPr>
              <a:buNone/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06375" y="1447800"/>
            <a:ext cx="3276025" cy="4678364"/>
          </a:xfrm>
          <a:prstGeom prst="rect">
            <a:avLst/>
          </a:prstGeom>
        </p:spPr>
        <p:txBody>
          <a:bodyPr/>
          <a:lstStyle>
            <a:lvl1pPr>
              <a:buNone/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876482" y="2593300"/>
            <a:ext cx="327745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What feels wrong about 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this situation or action?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buFont typeface="Wingdings" pitchFamily="2" charset="2"/>
              <a:buChar char="×"/>
              <a:defRPr/>
            </a:pPr>
            <a:endParaRPr lang="en-US" altLang="en-US" sz="14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Is this situation against 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company policy or the law?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buFont typeface="Wingdings" pitchFamily="2" charset="2"/>
              <a:buChar char="×"/>
              <a:defRPr/>
            </a:pPr>
            <a:endParaRPr lang="en-US" altLang="en-US" sz="14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How could my decision 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affect our stakeholders?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buFont typeface="Wingdings" pitchFamily="2" charset="2"/>
              <a:buChar char="×"/>
              <a:defRPr/>
            </a:pPr>
            <a:endParaRPr lang="en-US" altLang="en-US" sz="14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How could my decision 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affect my reputation and </a:t>
            </a:r>
          </a:p>
          <a:p>
            <a:pPr marL="267891" indent="-26789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50000"/>
              <a:defRPr/>
            </a:pPr>
            <a:r>
              <a:rPr lang="en-US" altLang="en-US" sz="14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that of the company?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4876482" y="1933814"/>
            <a:ext cx="2667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ASK YOURSELF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952702" y="2440900"/>
            <a:ext cx="2286595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68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9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1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6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5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1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7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48448-D05F-4C6B-B121-022629AAAF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C38D-75E6-412F-8A02-CBF9887E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5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pliancewave.com/blo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07013" y="5352574"/>
            <a:ext cx="665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Segoe UI Light" panose="020B0502040204020203" pitchFamily="34" charset="0"/>
                <a:ea typeface="Balsamiq Sans" panose="02000603000000000000" pitchFamily="2" charset="0"/>
              </a:rPr>
              <a:t>Conflicts of Interest Awareness</a:t>
            </a:r>
            <a:endParaRPr lang="en-US" b="1" dirty="0">
              <a:solidFill>
                <a:schemeClr val="bg2">
                  <a:lumMod val="50000"/>
                </a:schemeClr>
              </a:solidFill>
              <a:latin typeface="Segoe UI Light" panose="020B0502040204020203" pitchFamily="34" charset="0"/>
              <a:ea typeface="Balsamiq Sans" panose="02000603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18764" y="4268272"/>
            <a:ext cx="1859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Segoe UI Light" panose="020B0502040204020203" pitchFamily="34" charset="0"/>
              </a:rPr>
              <a:t>Integrity at Work!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794000"/>
            <a:ext cx="5334000" cy="127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99721" y="380823"/>
            <a:ext cx="354393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This file is a sample PowerPoint  used to demonstrate Compliance Wave  video customization techniques.  </a:t>
            </a:r>
          </a:p>
          <a:p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See more at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http://compliancewave.com/blog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1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888" y="1550612"/>
            <a:ext cx="10037134" cy="500968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4400" b="1" dirty="0" smtClean="0">
                <a:latin typeface="LuzSans-Book" panose="02000603040000020003" pitchFamily="2" charset="0"/>
              </a:rPr>
              <a:t>See </a:t>
            </a:r>
            <a:r>
              <a:rPr lang="en-US" sz="4400" b="1" dirty="0" smtClean="0">
                <a:latin typeface="LuzSans-Book" panose="02000603040000020003" pitchFamily="2" charset="0"/>
              </a:rPr>
              <a:t>it, Hear it, or Suspect </a:t>
            </a:r>
            <a:r>
              <a:rPr lang="en-US" sz="4400" b="1" dirty="0" smtClean="0">
                <a:latin typeface="LuzSans-Book" panose="02000603040000020003" pitchFamily="2" charset="0"/>
              </a:rPr>
              <a:t>it?</a:t>
            </a:r>
            <a:endParaRPr lang="en-US" sz="4400" b="1" dirty="0" smtClean="0">
              <a:latin typeface="LuzSans-Book" panose="02000603040000020003" pitchFamily="2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latin typeface="LuzSans-Book" panose="02000603040000020003" pitchFamily="2" charset="0"/>
              </a:rPr>
              <a:t>Report it!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 smtClean="0">
                <a:latin typeface="LuzSans-Book" panose="02000603040000020003" pitchFamily="2" charset="0"/>
              </a:rPr>
              <a:t>1-800-555-1212</a:t>
            </a:r>
            <a:r>
              <a:rPr lang="en-US" sz="4400" b="1" dirty="0" smtClean="0">
                <a:latin typeface="LuzSans-Book" panose="02000603040000020003" pitchFamily="2" charset="0"/>
              </a:rPr>
              <a:t/>
            </a:r>
            <a:br>
              <a:rPr lang="en-US" sz="4400" b="1" dirty="0" smtClean="0">
                <a:latin typeface="LuzSans-Book" panose="02000603040000020003" pitchFamily="2" charset="0"/>
              </a:rPr>
            </a:br>
            <a:r>
              <a:rPr lang="en-US" sz="2400" b="1" dirty="0" smtClean="0">
                <a:latin typeface="LuzSans-Book" panose="02000603040000020003" pitchFamily="2" charset="0"/>
              </a:rPr>
              <a:t>Secure, confidential, anonymous.</a:t>
            </a:r>
          </a:p>
          <a:p>
            <a:pPr marL="0" indent="0" algn="ctr">
              <a:buNone/>
            </a:pP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88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LuzSans-Book" panose="02000603040000020003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Contact the Ethics Hotline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  <a:latin typeface="LuzSans-Book" panose="02000603040000020003" pitchFamily="2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64535" y="6044609"/>
            <a:ext cx="4496090" cy="635000"/>
            <a:chOff x="664535" y="6044609"/>
            <a:chExt cx="4496090" cy="6350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535" y="6044609"/>
              <a:ext cx="2667000" cy="63500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3331535" y="6221963"/>
              <a:ext cx="18290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chemeClr val="bg2">
                      <a:lumMod val="50000"/>
                    </a:schemeClr>
                  </a:solidFill>
                  <a:latin typeface="Segoe UI Light" panose="020B0502040204020203" pitchFamily="34" charset="0"/>
                </a:rPr>
                <a:t>Integrity at Work!</a:t>
              </a:r>
              <a:endParaRPr lang="en-US" i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55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1914</TotalTime>
  <Words>52</Words>
  <Application>Microsoft Office PowerPoint</Application>
  <PresentationFormat>Custom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Contact the Ethics Hotline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Acme WIdgets - Conflicts of Interest Slides</dc:title>
  <dc:creator>Jonathan Monetti</dc:creator>
  <cp:lastModifiedBy>Jonathan Monetti</cp:lastModifiedBy>
  <cp:revision>18</cp:revision>
  <dcterms:created xsi:type="dcterms:W3CDTF">2015-01-14T18:12:18Z</dcterms:created>
  <dcterms:modified xsi:type="dcterms:W3CDTF">2015-01-21T16:10:45Z</dcterms:modified>
</cp:coreProperties>
</file>